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Herbal Extracts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Essential Oils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Phytochemicals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Spices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Herbal Extracts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Essential Oils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Phytochemicals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Spices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Herbal Extracts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Essential Oils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Phytochemicals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Spices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Herbal Extracts, Essential Oils, Phytochemicals, Spices, Others
By Extract Source: Plant, Animal
By Application: Pharmaceuticals, Cosmetics &amp; Personal Care, Dietary Supplements
By End User: Pharmaceutical &amp; Nutraceutical Companies, Hospitals &amp; Clinics, Research &amp; Academia, Food &amp; Beverage Industry, Others
By Distribution Channel: Online (Direct Sales, B2B, Distributors), Offline (Direct Sales, B2B, Distributors)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GERMAN EXTRACT-BASED MAGISTRALS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Bundesinstitut für Arzneimittel und Medizinprodukte (BfArM)</a:t>
                      </a:r>
                    </a:p>
                  </a:txBody>
                  <a:tcPr marL="9525" marR="9525" marT="9525" marB="0" anchor="ctr"/>
                </a:tc>
                <a:tc>
                  <a:txBody>
                    <a:bodyPr/>
                    <a:lstStyle/>
                    <a:p>
                      <a:pPr marL="91440" algn="l" fontAlgn="b"/>
                      <a:r>
                        <a:rPr lang="en-US" sz="1100" kern="1200" dirty="0">
                          <a:solidFill>
                            <a:schemeClr val="dk1"/>
                          </a:solidFill>
                          <a:latin typeface="+mn-lt"/>
                          <a:ea typeface="+mn-ea"/>
                          <a:cs typeface="+mn-cs"/>
                        </a:rPr>
                        <a:t>Phytomedicine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Bundesapothekerkammer (BAK)</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Ethnopharmacology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ABDA – Bundesvereinigung Deutscher Apothekerverbände e.V.</a:t>
                      </a:r>
                    </a:p>
                  </a:txBody>
                  <a:tcPr marL="9525" marR="9525" marT="9525" marB="0" anchor="ctr"/>
                </a:tc>
                <a:tc>
                  <a:txBody>
                    <a:bodyPr/>
                    <a:lstStyle/>
                    <a:p>
                      <a:pPr marL="91440" algn="l" fontAlgn="b"/>
                      <a:r>
                        <a:rPr lang="en-US" sz="1100" kern="1200" dirty="0">
                          <a:solidFill>
                            <a:schemeClr val="dk1"/>
                          </a:solidFill>
                          <a:latin typeface="+mn-lt"/>
                          <a:ea typeface="+mn-ea"/>
                          <a:cs typeface="+mn-cs"/>
                        </a:rPr>
                        <a:t>Planta Medica</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Deutsche Gesellschaft für Phytotherapie (DGfP)</a:t>
                      </a:r>
                    </a:p>
                  </a:txBody>
                  <a:tcPr marL="9525" marR="9525" marT="9525" marB="0" anchor="ctr"/>
                </a:tc>
                <a:tc>
                  <a:txBody>
                    <a:bodyPr/>
                    <a:lstStyle/>
                    <a:p>
                      <a:pPr marL="91440" algn="l" fontAlgn="b"/>
                      <a:r>
                        <a:rPr lang="en-US" sz="1100" kern="1200" dirty="0">
                          <a:solidFill>
                            <a:schemeClr val="dk1"/>
                          </a:solidFill>
                          <a:latin typeface="+mn-lt"/>
                          <a:ea typeface="+mn-ea"/>
                          <a:cs typeface="+mn-cs"/>
                        </a:rPr>
                        <a:t>Die Pharmazie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Bundesinstitut für Risikobewertung (BfR)</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Pharmaceutics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GERMAN EXTRACT-BASED MAGISTRALS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German Extract-Based Magistrals Market is valued at USD 11 Million in 2024, and is expected to reach USD 11 Million by 2032. The market shows a steady CAGR of 11% from 2025 to 2032. Rising demand for personalized phytopharmaceuticals, stricter GMP-compliant magistral manufacturing, and regulatory support for herbal extracts drive Germany's extract-based magistrals market; innovation by specialty pharmacies and contract manufacturers, consolidation among key players, digital prescribing platforms, and sustainability-focused sourcing signal robust growth, with expanded therapeutic adoption and export potential ahead, market diversification.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GERMAN EXTRACT-BASED MAGISTRALS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clarity and quality standards: Consistent legal frameworks, explicit magistral compounding guidance, pharmacopoeial monographs and enforceable Good Manufacturing Practice for pharmacies enable market growth by reducing legal uncertainty, ensuring batch quality, and facilitating supplier investment, while harmonized testing standards build clinician and payer confidence across Germany. Prompting broader adoption nationwide.
Clinical adoption, reimbursement and patient demand: Growing clinician familiarity, robust real‑world evidence and education increase prescribing of extract-based magistrals. Concurrent reimbursement pathways, pharmacy compensation clarity and patient advocacy reduce cost barriers and stimulate demand. Coordinated payer engagement and outcomes data collection accelerate coverage decisions, improving long-term market sustainability and access.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GERMAN EXTRACT-BASED MAGISTRALS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GERMAN EXTRACT-BASED MAGISTRALS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GERMAN EXTRACT-BASED MAGISTRALS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evolution in Germany is a primary driver for extract-based magistrals, reshaping pharmacy compounding practices and clinical use. German authorities such as BfArM and the Paul Ehrlich Institute have clarified guidance that influences formulation standards and safety expectations. Real-world examples include community and hospital pharmacies adapting protocols for cannabis extracts and botanical tinctures to meet pharmacopoeial quality. These regulatory clarifications foster professional confidence among pharmacists and prescribers, enabling broader adoption of personalized extract magistrals within established healthcare pathways and practice.
Clinical interest and accumulating evidence foster physician and pharmacist acceptance of extract magistrals, propelled by studies from German universities and specialty clinics. Professional organizations, including pharmacy associations and medical societies, issue guidance framing safe, evidence informed compounding practices. Examples of collaboration between university hospitals and community pharmacies illustrate refined approaches for botanical and cannabis preparations, improving tolerability and adherence in clinical settings. Such clinical validation motivates prescribers to integrate magistral extracts as individualized therapeutic tools within coordinated patient care pathways.
German pharmacy tradition of magistral compounding underpins personalized extract formulations, meeting unique patient needs across outpatient and hospital contexts. Community pharmacists leverage compounding skills to tailor dosages, routes, and excipient choices for vulnerable groups such as pediatric and palliative patients. Practice includes individualized cannabis oil titration and bespoke herbal tinctures prepared in licensed pharmacies according to prescriber directions. This cultivated expertise positions pharmacists as integral partners in therapeutic customization, strengthening trust among clinicians and patients seeking tailored extract solutions today.
Supply chain integrity and stringent quality standards drive confidence in extract-based magistrals, emphasizing traceability from botanical cultivation to finished preparation. German compounding pharmacies and contract manufacturers implement good manufacturing practices and reference pharmacopoeial monographs in the German Pharmacopoeia to ensure consistent extract profiles. Examples include authenticated supply chains for medicinal cannabis and validated extraction methods adopted by specialty suppliers. Emphasis on raw material provenance, analytical testing, and stability practices reassures clinicians and patients about safety and predictable therapeutic outcomes overall.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Evolving regulatory and clinical acceptance of extract magistrals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German magistral producers increasingly form direct partnerships with regional botanical growers to secure consistent, traceable raw materials for extract preparations. Examples include German licensed cannabis cultivators working with pharmacies and herb farms in Bavaria and Mecklenburg, and research collaborations with institutions such as the University of Hohenheim to select stable cultivars. This localized model aligns with regulatory oversight from national bodies like the BfArM and the Deutsches Arzneibuch, reducing reliance on distant suppliers and improving quality control for compounded magistrals.
Traceability from seed to finished extract is becoming central to magistral credibility, with pharmacies and growers implementing rigorous documentation and quality frameworks. German apothekerkammer and Bundesapothekerkammer guidance supports batch records and supplier audits, while some botanical suppliers adopt organic certification and pharmaceutical good manufacturing practice principles to meet compounding expectations. Real-world pilots by pharmacies integrate digital traceability systems linking harvest data to compounding logs, enabling transparent provenance statements for physicians and patients who request bespoke extract-based magistrals in clinical practice.
Sustainability credentials increasingly differentiate magistral extracts, with German patients and prescribers valuing environmentally responsible sourcing and transparent agricultural practices. Growers seek certifications such as Bioland or Demeter to signal organic stewardship, while pharmacies highlight regional sourcing in patient consultations. Supply chain adaptations include rotational cropping, reduced agrochemical inputs, and water management measures driven by agronomy research centers. These sustainability steps not only respond to consumer expectations but also mitigate supply volatility and support availability of botanicals for magistral compounding practices.
Advances in extraction and formulation technologies expand the therapeutic potential of magistral extracts, enabling pharmacies to offer tailored delivery systems and improved bioavailability. German CDMOs and research institutes like the Fraunhofer network work on scalable supercritical CO2 and green solvent extraction methods that preserve phytochemical profiles. Community pharmacies collaborate with clinical teams to formulate innovative vehicles such as mucosal sprays and suppositories for bespoke indications, illustrating how technological transfer from labs to apothecaries enhances personalized extract-based compounding in clinical practice.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Local cultivation partnerships bolstering German magistral supply resilience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GERMAN EXTRACT-BASED MAGISTRALS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Herbal Extracts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Essential Oils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Phytochemicals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Spices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EXTRACT SOURCE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Plant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Animal</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Pharmaceuticals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Cosmetics &amp; Personal 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Dietary Supplements</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57" name="Rectangle 56"/>
          <p:cNvSpPr/>
          <p:nvPr/>
        </p:nvSpPr>
        <p:spPr>
          <a:xfrm>
            <a:off x="7333488"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Pharmaceutical &amp; Nutraceutical Companies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Hospitals &amp; Clinics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Research &amp; Academia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Food &amp; Beverage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across federal and state authorities raises compliance burdens for pharmacies producing extract-based magistrals. In Germany, the Arzneimittelgesetz, the Deutsches Arzneibuch and guidance from the Bundesinstitut für Arzneimittel und Medizinprodukte establish overlapping requirements for formulation, documentation and pharmacopoeial standards. Practical examples include differing state pharmacy inspectorate expectations for stability testing and labeling, forcing community and hospital pharmacies to implement diverse quality systems. This complexity diverts pharmacist time toward paperwork and external audits, reducing capacity for individualized compounding patient services.
Ensuring consistent extract quality poses technical hurdles for magistral formulations because botanical raw materials exhibit intrinsic variability and potential contaminants. German pharmacies must validate analytical methods such as high performance liquid chromatography and mass spectrometry to control potency and impurity profiles in line with pharmacopoeial expectations. Real-world issues include reports of pyrrolizidine alkaloid contamination in herbal products and hepatotoxicity signals associated with certain phytomedicines, prompting heightened scrutiny by regulators and pharmacy quality managers during compounding and increasing laboratory workload requirements.
Physical infrastructure and skilled personnel shortages constrain expansion of extract-based magistrals, since many community pharmacies lack certified clean rooms, validated equipment and analytical laboratories required for complex compounding. The Federal Chamber of Pharmacists issues standards, yet compliance often demands capital investment and trained staff beyond typical pharmacy education. Real-world responses include centralised compounding units and partnerships with hospital pharmacies to manage high-risk preparations, but these workarounds can create logistical delays and reduce local control over personalized formulations and patient access.
Legal liability and reporting obligations present a major restraint, because extract-based magistrals can generate adverse reactions that trigger complex pharmacovigilance and product liability processes. German pharmacies must maintain exhaustive documentation and traceability to satisfy regulatory inspections and potential legal claims. Real-world occurrences such as contamination-driven recalls in herbal markets highlight reputational risk for compounding pharmacies. Obtaining adequate professional liability insurance and aligning incident reporting with national authorities consumes resources and influences willingness to prepare high-risk individualized extracts and clinical oversight.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Complex Regulatory and Quality Constraints on Magistral Extracts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GERMAN EXTRACT-BASED MAGISTRALS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Regulatory Analysis
Value Chain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GERMAN EXTRACT-BASED MAGISTRALS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Extract Source
By Application
By End User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GERMAN EXTRACT-BASED MAGISTRALS MARKET SIZE,  BY PRODUCT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Herbal Extracts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Essential Oils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Phytochemicals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Spices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GERMAN EXTRACT-BASED MAGISTRALS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GERMAN EXTRACT-BASED MAGISTRALS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GERMAN EXTRACT-BASED MAGISTRALS MARKET SIZE,  BY PRODUCT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Herbal Extracts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Essential Oils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Phytochemicals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Spices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GERMAN EXTRACT-BASED MAGISTRALS MARKET SIZE,  BY PRODUCT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68372">
                <a:tc>
                  <a:txBody>
                    <a:bodyPr/>
                    <a:lstStyle/>
                    <a:p>
                      <a:pPr algn="ctr">
                        <a:defRPr sz="800" b="1">
                          <a:latin typeface="Poppins Bold"/>
                        </a:defRPr>
                      </a:pPr>
                      <a:r>
                        <a:t>Herbal Extracts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Essential Oils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Phytochemicals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Spices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GERMAN EXTRACT-BASED MAGISTRALS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GERMAN EXTRACT-BASED MAGISTRALS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German Extract-Based Magistrals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ANKLAM EXTRAKT GMBH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Germany</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80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Not disclosed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2007</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GERMAN EXTRACT-BASED MAGISTRALS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ANKLAM EXTRAKT GMBH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2007</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Germany</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Not disclosed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80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anklam-extrakt.de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Anklam Extrakt GmbH develops and manufactures botanical extracts for pharmaceutical, food supplement and food applications, supplying HMPC/Ph. Eur. monographed materials used in Germany’s magistral preparations. The company offers liquid, soft and dry extracts and contract development from raw material to dossier support. It markets branded ingredients such as Delphinol and MaquiBright, with scientific substantiation to aid customer claims. Recent initiatives include expanding distribution via partnerships and strengthening IP around bone-health actives. Operations follow GMP, ISO 22000, HACCP and kosher/organic regimes. Strategic priorities center on quality, regulatory readiness, and tailored solutions for B2B customers across global markets.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Standardized ivy leaf dry extract manufactured under GMP and suitable for German magistral preparations and OTC cough formulations. Offered in pharmacopeial-compliant grades with defined saponin content and supported by full analytical documentation. Available with technical support for formulation, stability, and regulatory dossiers to meet HMPC/Ph. Eur. expectations.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Hedera helix (ivy leaf) dry extract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ANKLAM EXTRAKT GMBH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ANKLAM EXTRAKT GMBH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ANKLAM EXTRAKT GMBH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ANKLAM EXTRAKT GMBH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GERMAN EXTRACT-BASED MAGISTRALS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Regulatory Analysis</a:t>
                      </a:r>
                    </a:p>
                  </a:txBody>
                  <a:tcPr>
                    <a:noFill/>
                    <a:lnL>
                      <a:noFill/>
                    </a:lnL>
                    <a:lnR>
                      <a:noFill/>
                    </a:lnR>
                    <a:lnT>
                      <a:noFill/>
                    </a:lnT>
                    <a:lnB>
                      <a:noFill/>
                    </a:lnB>
                  </a:tcPr>
                </a:tc>
                <a:tc>
                  <a:txBody>
                    <a:bodyPr/>
                    <a:lstStyle/>
                    <a:p>
                      <a:pPr>
                        <a:defRPr sz="1100" b="0">
                          <a:solidFill>
                            <a:srgbClr val="000000"/>
                          </a:solidFill>
                          <a:latin typeface="Poppins"/>
                        </a:defRPr>
                      </a:pPr>
                      <a:r>
                        <a:t>          9.2. Hospitals &amp; Clinics</a:t>
                      </a:r>
                    </a:p>
                  </a:txBody>
                  <a:tcPr>
                    <a:noFill/>
                    <a:lnL>
                      <a:noFill/>
                    </a:lnL>
                    <a:lnR>
                      <a:noFill/>
                    </a:lnR>
                    <a:lnT>
                      <a:noFill/>
                    </a:lnT>
                    <a:lnB>
                      <a:noFill/>
                    </a:lnB>
                  </a:tcPr>
                </a:tc>
              </a:tr>
              <a:tr h="322729">
                <a:tc>
                  <a:txBody>
                    <a:bodyPr/>
                    <a:lstStyle/>
                    <a:p>
                      <a:pPr>
                        <a:defRPr sz="1100" b="0">
                          <a:solidFill>
                            <a:srgbClr val="000000"/>
                          </a:solidFill>
                          <a:latin typeface="Poppins"/>
                        </a:defRPr>
                      </a:pPr>
                      <a:r>
                        <a:t>          5.11. Value Chain Analysis</a:t>
                      </a:r>
                    </a:p>
                  </a:txBody>
                  <a:tcPr>
                    <a:noFill/>
                    <a:lnL>
                      <a:noFill/>
                    </a:lnL>
                    <a:lnR>
                      <a:noFill/>
                    </a:lnR>
                    <a:lnT>
                      <a:noFill/>
                    </a:lnT>
                    <a:lnB>
                      <a:noFill/>
                    </a:lnB>
                  </a:tcPr>
                </a:tc>
                <a:tc>
                  <a:txBody>
                    <a:bodyPr/>
                    <a:lstStyle/>
                    <a:p>
                      <a:pPr>
                        <a:defRPr sz="1100" b="0">
                          <a:solidFill>
                            <a:srgbClr val="000000"/>
                          </a:solidFill>
                          <a:latin typeface="Poppins"/>
                        </a:defRPr>
                      </a:pPr>
                      <a:r>
                        <a:t>          9.3. Research &amp; Academia</a:t>
                      </a:r>
                    </a:p>
                  </a:txBody>
                  <a:tcPr>
                    <a:noFill/>
                    <a:lnL>
                      <a:noFill/>
                    </a:lnL>
                    <a:lnR>
                      <a:noFill/>
                    </a:lnR>
                    <a:lnT>
                      <a:noFill/>
                    </a:lnT>
                    <a:lnB>
                      <a:noFill/>
                    </a:lnB>
                  </a:tcPr>
                </a:tc>
              </a:tr>
              <a:tr h="322729">
                <a:tc>
                  <a:txBody>
                    <a:bodyPr/>
                    <a:lstStyle/>
                    <a:p>
                      <a:pPr>
                        <a:defRPr sz="1100" b="1">
                          <a:solidFill>
                            <a:srgbClr val="7030A0"/>
                          </a:solidFill>
                          <a:latin typeface="Poppins"/>
                        </a:defRPr>
                      </a:pPr>
                      <a:r>
                        <a:t>6. German Extract-Based Magistrals Market Size by Product Type (2019-2032)</a:t>
                      </a:r>
                    </a:p>
                  </a:txBody>
                  <a:tcPr>
                    <a:noFill/>
                    <a:lnL>
                      <a:noFill/>
                    </a:lnL>
                    <a:lnR>
                      <a:noFill/>
                    </a:lnR>
                    <a:lnT>
                      <a:noFill/>
                    </a:lnT>
                    <a:lnB>
                      <a:noFill/>
                    </a:lnB>
                  </a:tcPr>
                </a:tc>
                <a:tc>
                  <a:txBody>
                    <a:bodyPr/>
                    <a:lstStyle/>
                    <a:p>
                      <a:pPr>
                        <a:defRPr sz="1100" b="0">
                          <a:solidFill>
                            <a:srgbClr val="000000"/>
                          </a:solidFill>
                          <a:latin typeface="Poppins"/>
                        </a:defRPr>
                      </a:pPr>
                      <a:r>
                        <a:t>          9.4. Food &amp; Beverage Industry</a:t>
                      </a:r>
                    </a:p>
                  </a:txBody>
                  <a:tcPr>
                    <a:noFill/>
                    <a:lnL>
                      <a:noFill/>
                    </a:lnL>
                    <a:lnR>
                      <a:noFill/>
                    </a:lnR>
                    <a:lnT>
                      <a:noFill/>
                    </a:lnT>
                    <a:lnB>
                      <a:noFill/>
                    </a:lnB>
                  </a:tcPr>
                </a:tc>
              </a:tr>
              <a:tr h="322729">
                <a:tc>
                  <a:txBody>
                    <a:bodyPr/>
                    <a:lstStyle/>
                    <a:p>
                      <a:pPr>
                        <a:defRPr sz="1100" b="0">
                          <a:solidFill>
                            <a:srgbClr val="000000"/>
                          </a:solidFill>
                          <a:latin typeface="Poppins"/>
                        </a:defRPr>
                      </a:pPr>
                      <a:r>
                        <a:t>          6.1. Herbal Extracts</a:t>
                      </a:r>
                    </a:p>
                  </a:txBody>
                  <a:tcPr>
                    <a:noFill/>
                    <a:lnL>
                      <a:noFill/>
                    </a:lnL>
                    <a:lnR>
                      <a:noFill/>
                    </a:lnR>
                    <a:lnT>
                      <a:noFill/>
                    </a:lnT>
                    <a:lnB>
                      <a:noFill/>
                    </a:lnB>
                  </a:tcPr>
                </a:tc>
                <a:tc>
                  <a:txBody>
                    <a:bodyPr/>
                    <a:lstStyle/>
                    <a:p>
                      <a:pPr>
                        <a:defRPr sz="1100" b="0">
                          <a:solidFill>
                            <a:srgbClr val="000000"/>
                          </a:solidFill>
                          <a:latin typeface="Poppins"/>
                        </a:defRPr>
                      </a:pPr>
                      <a:r>
                        <a:t>          9.5. Others</a:t>
                      </a:r>
                    </a:p>
                  </a:txBody>
                  <a:tcPr>
                    <a:noFill/>
                    <a:lnL>
                      <a:noFill/>
                    </a:lnL>
                    <a:lnR>
                      <a:noFill/>
                    </a:lnR>
                    <a:lnT>
                      <a:noFill/>
                    </a:lnT>
                    <a:lnB>
                      <a:noFill/>
                    </a:lnB>
                  </a:tcPr>
                </a:tc>
              </a:tr>
              <a:tr h="322729">
                <a:tc>
                  <a:txBody>
                    <a:bodyPr/>
                    <a:lstStyle/>
                    <a:p>
                      <a:pPr>
                        <a:defRPr sz="1100" b="0">
                          <a:solidFill>
                            <a:srgbClr val="000000"/>
                          </a:solidFill>
                          <a:latin typeface="Poppins"/>
                        </a:defRPr>
                      </a:pPr>
                      <a:r>
                        <a:t>          6.2. Essential Oils</a:t>
                      </a:r>
                    </a:p>
                  </a:txBody>
                  <a:tcPr>
                    <a:noFill/>
                    <a:lnL>
                      <a:noFill/>
                    </a:lnL>
                    <a:lnR>
                      <a:noFill/>
                    </a:lnR>
                    <a:lnT>
                      <a:noFill/>
                    </a:lnT>
                    <a:lnB>
                      <a:noFill/>
                    </a:lnB>
                  </a:tcPr>
                </a:tc>
                <a:tc>
                  <a:txBody>
                    <a:bodyPr/>
                    <a:lstStyle/>
                    <a:p>
                      <a:pPr>
                        <a:defRPr sz="1100" b="1">
                          <a:solidFill>
                            <a:srgbClr val="7030A0"/>
                          </a:solidFill>
                          <a:latin typeface="Poppins"/>
                        </a:defRPr>
                      </a:pPr>
                      <a:r>
                        <a:t>10. German Extract-Based Magistrals Market Size by Distribution Channel (2019-2032)</a:t>
                      </a:r>
                    </a:p>
                  </a:txBody>
                  <a:tcPr>
                    <a:noFill/>
                    <a:lnL>
                      <a:noFill/>
                    </a:lnL>
                    <a:lnR>
                      <a:noFill/>
                    </a:lnR>
                    <a:lnT>
                      <a:noFill/>
                    </a:lnT>
                    <a:lnB>
                      <a:noFill/>
                    </a:lnB>
                  </a:tcPr>
                </a:tc>
              </a:tr>
              <a:tr h="322729">
                <a:tc>
                  <a:txBody>
                    <a:bodyPr/>
                    <a:lstStyle/>
                    <a:p>
                      <a:pPr>
                        <a:defRPr sz="1100" b="0">
                          <a:solidFill>
                            <a:srgbClr val="000000"/>
                          </a:solidFill>
                          <a:latin typeface="Poppins"/>
                        </a:defRPr>
                      </a:pPr>
                      <a:r>
                        <a:t>          6.3. Phytochemicals</a:t>
                      </a:r>
                    </a:p>
                  </a:txBody>
                  <a:tcPr>
                    <a:noFill/>
                    <a:lnL>
                      <a:noFill/>
                    </a:lnL>
                    <a:lnR>
                      <a:noFill/>
                    </a:lnR>
                    <a:lnT>
                      <a:noFill/>
                    </a:lnT>
                    <a:lnB>
                      <a:noFill/>
                    </a:lnB>
                  </a:tcPr>
                </a:tc>
                <a:tc>
                  <a:txBody>
                    <a:bodyPr/>
                    <a:lstStyle/>
                    <a:p>
                      <a:pPr>
                        <a:defRPr sz="1100" b="0">
                          <a:solidFill>
                            <a:srgbClr val="000000"/>
                          </a:solidFill>
                          <a:latin typeface="Poppins"/>
                        </a:defRPr>
                      </a:pPr>
                      <a:r>
                        <a:t>          10.1. Online</a:t>
                      </a:r>
                    </a:p>
                  </a:txBody>
                  <a:tcPr>
                    <a:noFill/>
                    <a:lnL>
                      <a:noFill/>
                    </a:lnL>
                    <a:lnR>
                      <a:noFill/>
                    </a:lnR>
                    <a:lnT>
                      <a:noFill/>
                    </a:lnT>
                    <a:lnB>
                      <a:noFill/>
                    </a:lnB>
                  </a:tcPr>
                </a:tc>
              </a:tr>
              <a:tr h="322729">
                <a:tc>
                  <a:txBody>
                    <a:bodyPr/>
                    <a:lstStyle/>
                    <a:p>
                      <a:pPr>
                        <a:defRPr sz="1100" b="0">
                          <a:solidFill>
                            <a:srgbClr val="000000"/>
                          </a:solidFill>
                          <a:latin typeface="Poppins"/>
                        </a:defRPr>
                      </a:pPr>
                      <a:r>
                        <a:t>          6.4. Spices</a:t>
                      </a:r>
                    </a:p>
                  </a:txBody>
                  <a:tcPr>
                    <a:noFill/>
                    <a:lnL>
                      <a:noFill/>
                    </a:lnL>
                    <a:lnR>
                      <a:noFill/>
                    </a:lnR>
                    <a:lnT>
                      <a:noFill/>
                    </a:lnT>
                    <a:lnB>
                      <a:noFill/>
                    </a:lnB>
                  </a:tcPr>
                </a:tc>
                <a:tc>
                  <a:txBody>
                    <a:bodyPr/>
                    <a:lstStyle/>
                    <a:p>
                      <a:pPr>
                        <a:defRPr sz="1100" b="0">
                          <a:solidFill>
                            <a:srgbClr val="000000"/>
                          </a:solidFill>
                          <a:latin typeface="Poppins"/>
                        </a:defRPr>
                      </a:pPr>
                      <a:r>
                        <a:t>                    10.1.1. Direct Sales</a:t>
                      </a:r>
                    </a:p>
                  </a:txBody>
                  <a:tcPr>
                    <a:noFill/>
                    <a:lnL>
                      <a:noFill/>
                    </a:lnL>
                    <a:lnR>
                      <a:noFill/>
                    </a:lnR>
                    <a:lnT>
                      <a:noFill/>
                    </a:lnT>
                    <a:lnB>
                      <a:noFill/>
                    </a:lnB>
                  </a:tcPr>
                </a:tc>
              </a:tr>
              <a:tr h="322729">
                <a:tc>
                  <a:txBody>
                    <a:bodyPr/>
                    <a:lstStyle/>
                    <a:p>
                      <a:pPr>
                        <a:defRPr sz="1100" b="0">
                          <a:solidFill>
                            <a:srgbClr val="000000"/>
                          </a:solidFill>
                          <a:latin typeface="Poppins"/>
                        </a:defRPr>
                      </a:pPr>
                      <a:r>
                        <a:t>          6.5. Others</a:t>
                      </a:r>
                    </a:p>
                  </a:txBody>
                  <a:tcPr>
                    <a:noFill/>
                    <a:lnL>
                      <a:noFill/>
                    </a:lnL>
                    <a:lnR>
                      <a:noFill/>
                    </a:lnR>
                    <a:lnT>
                      <a:noFill/>
                    </a:lnT>
                    <a:lnB>
                      <a:noFill/>
                    </a:lnB>
                  </a:tcPr>
                </a:tc>
                <a:tc>
                  <a:txBody>
                    <a:bodyPr/>
                    <a:lstStyle/>
                    <a:p>
                      <a:pPr>
                        <a:defRPr sz="1100" b="0">
                          <a:solidFill>
                            <a:srgbClr val="000000"/>
                          </a:solidFill>
                          <a:latin typeface="Poppins"/>
                        </a:defRPr>
                      </a:pPr>
                      <a:r>
                        <a:t>                    10.1.2. B2B</a:t>
                      </a:r>
                    </a:p>
                  </a:txBody>
                  <a:tcPr>
                    <a:noFill/>
                    <a:lnL>
                      <a:noFill/>
                    </a:lnL>
                    <a:lnR>
                      <a:noFill/>
                    </a:lnR>
                    <a:lnT>
                      <a:noFill/>
                    </a:lnT>
                    <a:lnB>
                      <a:noFill/>
                    </a:lnB>
                  </a:tcPr>
                </a:tc>
              </a:tr>
              <a:tr h="322729">
                <a:tc>
                  <a:txBody>
                    <a:bodyPr/>
                    <a:lstStyle/>
                    <a:p>
                      <a:pPr>
                        <a:defRPr sz="1100" b="1">
                          <a:solidFill>
                            <a:srgbClr val="7030A0"/>
                          </a:solidFill>
                          <a:latin typeface="Poppins"/>
                        </a:defRPr>
                      </a:pPr>
                      <a:r>
                        <a:t>7. German Extract-Based Magistrals Market Size by Extract Source (2019-2032)</a:t>
                      </a:r>
                    </a:p>
                  </a:txBody>
                  <a:tcPr>
                    <a:noFill/>
                    <a:lnL>
                      <a:noFill/>
                    </a:lnL>
                    <a:lnR>
                      <a:noFill/>
                    </a:lnR>
                    <a:lnT>
                      <a:noFill/>
                    </a:lnT>
                    <a:lnB>
                      <a:noFill/>
                    </a:lnB>
                  </a:tcPr>
                </a:tc>
                <a:tc>
                  <a:txBody>
                    <a:bodyPr/>
                    <a:lstStyle/>
                    <a:p>
                      <a:pPr>
                        <a:defRPr sz="1100" b="0">
                          <a:solidFill>
                            <a:srgbClr val="000000"/>
                          </a:solidFill>
                          <a:latin typeface="Poppins"/>
                        </a:defRPr>
                      </a:pPr>
                      <a:r>
                        <a:t>                    10.1.3. Distributors</a:t>
                      </a:r>
                    </a:p>
                  </a:txBody>
                  <a:tcPr>
                    <a:noFill/>
                    <a:lnL>
                      <a:noFill/>
                    </a:lnL>
                    <a:lnR>
                      <a:noFill/>
                    </a:lnR>
                    <a:lnT>
                      <a:noFill/>
                    </a:lnT>
                    <a:lnB>
                      <a:noFill/>
                    </a:lnB>
                  </a:tcPr>
                </a:tc>
              </a:tr>
              <a:tr h="322729">
                <a:tc>
                  <a:txBody>
                    <a:bodyPr/>
                    <a:lstStyle/>
                    <a:p>
                      <a:pPr>
                        <a:defRPr sz="1100" b="0">
                          <a:solidFill>
                            <a:srgbClr val="000000"/>
                          </a:solidFill>
                          <a:latin typeface="Poppins"/>
                        </a:defRPr>
                      </a:pPr>
                      <a:r>
                        <a:t>          7.1. Plant</a:t>
                      </a:r>
                    </a:p>
                  </a:txBody>
                  <a:tcPr>
                    <a:noFill/>
                    <a:lnL>
                      <a:noFill/>
                    </a:lnL>
                    <a:lnR>
                      <a:noFill/>
                    </a:lnR>
                    <a:lnT>
                      <a:noFill/>
                    </a:lnT>
                    <a:lnB>
                      <a:noFill/>
                    </a:lnB>
                  </a:tcPr>
                </a:tc>
                <a:tc>
                  <a:txBody>
                    <a:bodyPr/>
                    <a:lstStyle/>
                    <a:p>
                      <a:pPr>
                        <a:defRPr sz="1100" b="0">
                          <a:solidFill>
                            <a:srgbClr val="000000"/>
                          </a:solidFill>
                          <a:latin typeface="Poppins"/>
                        </a:defRPr>
                      </a:pPr>
                      <a:r>
                        <a:t>          10.2. Offline</a:t>
                      </a:r>
                    </a:p>
                  </a:txBody>
                  <a:tcPr>
                    <a:noFill/>
                    <a:lnL>
                      <a:noFill/>
                    </a:lnL>
                    <a:lnR>
                      <a:noFill/>
                    </a:lnR>
                    <a:lnT>
                      <a:noFill/>
                    </a:lnT>
                    <a:lnB>
                      <a:noFill/>
                    </a:lnB>
                  </a:tcPr>
                </a:tc>
              </a:tr>
              <a:tr h="322729">
                <a:tc>
                  <a:txBody>
                    <a:bodyPr/>
                    <a:lstStyle/>
                    <a:p>
                      <a:pPr>
                        <a:defRPr sz="1100" b="0">
                          <a:solidFill>
                            <a:srgbClr val="000000"/>
                          </a:solidFill>
                          <a:latin typeface="Poppins"/>
                        </a:defRPr>
                      </a:pPr>
                      <a:r>
                        <a:t>          7.2. Animal</a:t>
                      </a:r>
                    </a:p>
                  </a:txBody>
                  <a:tcPr>
                    <a:noFill/>
                    <a:lnL>
                      <a:noFill/>
                    </a:lnL>
                    <a:lnR>
                      <a:noFill/>
                    </a:lnR>
                    <a:lnT>
                      <a:noFill/>
                    </a:lnT>
                    <a:lnB>
                      <a:noFill/>
                    </a:lnB>
                  </a:tcPr>
                </a:tc>
                <a:tc>
                  <a:txBody>
                    <a:bodyPr/>
                    <a:lstStyle/>
                    <a:p>
                      <a:pPr>
                        <a:defRPr sz="1100" b="0">
                          <a:solidFill>
                            <a:srgbClr val="000000"/>
                          </a:solidFill>
                          <a:latin typeface="Poppins"/>
                        </a:defRPr>
                      </a:pPr>
                      <a:r>
                        <a:t>                    10.2.1. Direct Sales</a:t>
                      </a:r>
                    </a:p>
                  </a:txBody>
                  <a:tcPr>
                    <a:noFill/>
                    <a:lnL>
                      <a:noFill/>
                    </a:lnL>
                    <a:lnR>
                      <a:noFill/>
                    </a:lnR>
                    <a:lnT>
                      <a:noFill/>
                    </a:lnT>
                    <a:lnB>
                      <a:noFill/>
                    </a:lnB>
                  </a:tcPr>
                </a:tc>
              </a:tr>
              <a:tr h="322729">
                <a:tc>
                  <a:txBody>
                    <a:bodyPr/>
                    <a:lstStyle/>
                    <a:p>
                      <a:pPr>
                        <a:defRPr sz="1100" b="1">
                          <a:solidFill>
                            <a:srgbClr val="7030A0"/>
                          </a:solidFill>
                          <a:latin typeface="Poppins"/>
                        </a:defRPr>
                      </a:pPr>
                      <a:r>
                        <a:t>8. German Extract-Based Magistrals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10.2.2. B2B</a:t>
                      </a:r>
                    </a:p>
                  </a:txBody>
                  <a:tcPr>
                    <a:noFill/>
                    <a:lnL>
                      <a:noFill/>
                    </a:lnL>
                    <a:lnR>
                      <a:noFill/>
                    </a:lnR>
                    <a:lnT>
                      <a:noFill/>
                    </a:lnT>
                    <a:lnB>
                      <a:noFill/>
                    </a:lnB>
                  </a:tcPr>
                </a:tc>
              </a:tr>
              <a:tr h="322729">
                <a:tc>
                  <a:txBody>
                    <a:bodyPr/>
                    <a:lstStyle/>
                    <a:p>
                      <a:pPr>
                        <a:defRPr sz="1100" b="0">
                          <a:solidFill>
                            <a:srgbClr val="000000"/>
                          </a:solidFill>
                          <a:latin typeface="Poppins"/>
                        </a:defRPr>
                      </a:pPr>
                      <a:r>
                        <a:t>          8.1. Pharmaceuticals</a:t>
                      </a:r>
                    </a:p>
                  </a:txBody>
                  <a:tcPr>
                    <a:noFill/>
                    <a:lnL>
                      <a:noFill/>
                    </a:lnL>
                    <a:lnR>
                      <a:noFill/>
                    </a:lnR>
                    <a:lnT>
                      <a:noFill/>
                    </a:lnT>
                    <a:lnB>
                      <a:noFill/>
                    </a:lnB>
                  </a:tcPr>
                </a:tc>
                <a:tc>
                  <a:txBody>
                    <a:bodyPr/>
                    <a:lstStyle/>
                    <a:p>
                      <a:pPr>
                        <a:defRPr sz="1100" b="0">
                          <a:solidFill>
                            <a:srgbClr val="000000"/>
                          </a:solidFill>
                          <a:latin typeface="Poppins"/>
                        </a:defRPr>
                      </a:pPr>
                      <a:r>
                        <a:t>                    10.2.3. Distributors</a:t>
                      </a:r>
                    </a:p>
                  </a:txBody>
                  <a:tcPr>
                    <a:noFill/>
                    <a:lnL>
                      <a:noFill/>
                    </a:lnL>
                    <a:lnR>
                      <a:noFill/>
                    </a:lnR>
                    <a:lnT>
                      <a:noFill/>
                    </a:lnT>
                    <a:lnB>
                      <a:noFill/>
                    </a:lnB>
                  </a:tcPr>
                </a:tc>
              </a:tr>
              <a:tr h="322729">
                <a:tc>
                  <a:txBody>
                    <a:bodyPr/>
                    <a:lstStyle/>
                    <a:p>
                      <a:pPr>
                        <a:defRPr sz="1100" b="0">
                          <a:solidFill>
                            <a:srgbClr val="000000"/>
                          </a:solidFill>
                          <a:latin typeface="Poppins"/>
                        </a:defRPr>
                      </a:pPr>
                      <a:r>
                        <a:t>          8.2. Cosmetics &amp; Personal Care</a:t>
                      </a:r>
                    </a:p>
                  </a:txBody>
                  <a:tcPr>
                    <a:noFill/>
                    <a:lnL>
                      <a:noFill/>
                    </a:lnL>
                    <a:lnR>
                      <a:noFill/>
                    </a:lnR>
                    <a:lnT>
                      <a:noFill/>
                    </a:lnT>
                    <a:lnB>
                      <a:noFill/>
                    </a:lnB>
                  </a:tcPr>
                </a:tc>
                <a:tc>
                  <a:txBody>
                    <a:bodyPr/>
                    <a:lstStyle/>
                    <a:p>
                      <a:pPr>
                        <a:defRPr sz="1100" b="1">
                          <a:solidFill>
                            <a:srgbClr val="7030A0"/>
                          </a:solidFill>
                          <a:latin typeface="Poppins"/>
                        </a:defRPr>
                      </a:pPr>
                      <a:r>
                        <a:t>11. Global German Extract-Based Magistrals Market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8.3. Dietary Supplements</a:t>
                      </a:r>
                    </a:p>
                  </a:txBody>
                  <a:tcPr>
                    <a:noFill/>
                    <a:lnL>
                      <a:noFill/>
                    </a:lnL>
                    <a:lnR>
                      <a:noFill/>
                    </a:lnR>
                    <a:lnT>
                      <a:noFill/>
                    </a:lnT>
                    <a:lnB>
                      <a:noFill/>
                    </a:lnB>
                  </a:tcPr>
                </a:tc>
                <a:tc>
                  <a:txBody>
                    <a:bodyPr/>
                    <a:lstStyle/>
                    <a:p>
                      <a:pPr>
                        <a:defRPr sz="1100" b="0">
                          <a:solidFill>
                            <a:srgbClr val="000000"/>
                          </a:solidFill>
                          <a:latin typeface="Poppins"/>
                        </a:defRPr>
                      </a:pPr>
                      <a:r>
                        <a:t>          11.1. North America (By Product Type, By Extract Source, By Application, By End User, By Distribution Channel)</a:t>
                      </a:r>
                    </a:p>
                  </a:txBody>
                  <a:tcPr>
                    <a:noFill/>
                    <a:lnL>
                      <a:noFill/>
                    </a:lnL>
                    <a:lnR>
                      <a:noFill/>
                    </a:lnR>
                    <a:lnT>
                      <a:noFill/>
                    </a:lnT>
                    <a:lnB>
                      <a:noFill/>
                    </a:lnB>
                  </a:tcPr>
                </a:tc>
              </a:tr>
              <a:tr h="322729">
                <a:tc>
                  <a:txBody>
                    <a:bodyPr/>
                    <a:lstStyle/>
                    <a:p>
                      <a:pPr>
                        <a:defRPr sz="1100" b="1">
                          <a:solidFill>
                            <a:srgbClr val="7030A0"/>
                          </a:solidFill>
                          <a:latin typeface="Poppins"/>
                        </a:defRPr>
                      </a:pPr>
                      <a:r>
                        <a:t>9. German Extract-Based Magistrals Market Size by End User (2019-2032)</a:t>
                      </a:r>
                    </a:p>
                  </a:txBody>
                  <a:tcPr>
                    <a:noFill/>
                    <a:lnL>
                      <a:noFill/>
                    </a:lnL>
                    <a:lnR>
                      <a:noFill/>
                    </a:lnR>
                    <a:lnT>
                      <a:noFill/>
                    </a:lnT>
                    <a:lnB>
                      <a:noFill/>
                    </a:lnB>
                  </a:tcPr>
                </a:tc>
                <a:tc>
                  <a:txBody>
                    <a:bodyPr/>
                    <a:lstStyle/>
                    <a:p>
                      <a:pPr>
                        <a:defRPr sz="1100" b="0">
                          <a:solidFill>
                            <a:srgbClr val="000000"/>
                          </a:solidFill>
                          <a:latin typeface="Poppins"/>
                        </a:defRPr>
                      </a:pPr>
                      <a:r>
                        <a:t>                    11.1.1. US</a:t>
                      </a:r>
                    </a:p>
                  </a:txBody>
                  <a:tcPr>
                    <a:noFill/>
                    <a:lnL>
                      <a:noFill/>
                    </a:lnL>
                    <a:lnR>
                      <a:noFill/>
                    </a:lnR>
                    <a:lnT>
                      <a:noFill/>
                    </a:lnT>
                    <a:lnB>
                      <a:noFill/>
                    </a:lnB>
                  </a:tcPr>
                </a:tc>
              </a:tr>
              <a:tr h="322736">
                <a:tc>
                  <a:txBody>
                    <a:bodyPr/>
                    <a:lstStyle/>
                    <a:p>
                      <a:pPr>
                        <a:defRPr sz="1100" b="0">
                          <a:solidFill>
                            <a:srgbClr val="000000"/>
                          </a:solidFill>
                          <a:latin typeface="Poppins"/>
                        </a:defRPr>
                      </a:pPr>
                      <a:r>
                        <a:t>          9.1. Pharmaceutical &amp; Nutraceutical Companies</a:t>
                      </a:r>
                    </a:p>
                  </a:txBody>
                  <a:tcPr>
                    <a:noFill/>
                    <a:lnL>
                      <a:noFill/>
                    </a:lnL>
                    <a:lnR>
                      <a:noFill/>
                    </a:lnR>
                    <a:lnT>
                      <a:noFill/>
                    </a:lnT>
                    <a:lnB>
                      <a:noFill/>
                    </a:lnB>
                  </a:tcPr>
                </a:tc>
                <a:tc>
                  <a:txBody>
                    <a:bodyPr/>
                    <a:lstStyle/>
                    <a:p>
                      <a:pPr>
                        <a:defRPr sz="1100" b="0">
                          <a:solidFill>
                            <a:srgbClr val="000000"/>
                          </a:solidFill>
                          <a:latin typeface="Poppins"/>
                        </a:defRPr>
                      </a:pPr>
                      <a:r>
                        <a:t>                    11.1.2. Canada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11.2. Europe (By Product Type, By Extract Source, By Application, By End User, By Distribution Channel)</a:t>
                      </a:r>
                    </a:p>
                  </a:txBody>
                  <a:tcPr>
                    <a:noFill/>
                    <a:lnL>
                      <a:noFill/>
                    </a:lnL>
                    <a:lnR>
                      <a:noFill/>
                    </a:lnR>
                    <a:lnT>
                      <a:noFill/>
                    </a:lnT>
                    <a:lnB>
                      <a:noFill/>
                    </a:lnB>
                  </a:tcPr>
                </a:tc>
                <a:tc>
                  <a:txBody>
                    <a:bodyPr/>
                    <a:lstStyle/>
                    <a:p>
                      <a:pPr>
                        <a:defRPr sz="1100" b="0">
                          <a:solidFill>
                            <a:srgbClr val="000000"/>
                          </a:solidFill>
                          <a:latin typeface="Poppins"/>
                        </a:defRPr>
                      </a:pPr>
                      <a:r>
                        <a:t>          11.5. Middle East &amp; Africa (By Product Type, By Extract Source, By Application, By End User, By Distribution Channel)</a:t>
                      </a:r>
                    </a:p>
                  </a:txBody>
                  <a:tcPr>
                    <a:noFill/>
                    <a:lnL>
                      <a:noFill/>
                    </a:lnL>
                    <a:lnR>
                      <a:noFill/>
                    </a:lnR>
                    <a:lnT>
                      <a:noFill/>
                    </a:lnT>
                    <a:lnB>
                      <a:noFill/>
                    </a:lnB>
                  </a:tcPr>
                </a:tc>
              </a:tr>
              <a:tr h="322729">
                <a:tc>
                  <a:txBody>
                    <a:bodyPr/>
                    <a:lstStyle/>
                    <a:p>
                      <a:pPr>
                        <a:defRPr sz="1100" b="0">
                          <a:solidFill>
                            <a:srgbClr val="000000"/>
                          </a:solidFill>
                          <a:latin typeface="Poppins"/>
                        </a:defRPr>
                      </a:pPr>
                      <a:r>
                        <a:t>                    11.2.1. UK</a:t>
                      </a:r>
                    </a:p>
                  </a:txBody>
                  <a:tcPr>
                    <a:noFill/>
                    <a:lnL>
                      <a:noFill/>
                    </a:lnL>
                    <a:lnR>
                      <a:noFill/>
                    </a:lnR>
                    <a:lnT>
                      <a:noFill/>
                    </a:lnT>
                    <a:lnB>
                      <a:noFill/>
                    </a:lnB>
                  </a:tcPr>
                </a:tc>
                <a:tc>
                  <a:txBody>
                    <a:bodyPr/>
                    <a:lstStyle/>
                    <a:p>
                      <a:pPr>
                        <a:defRPr sz="1100" b="0">
                          <a:solidFill>
                            <a:srgbClr val="000000"/>
                          </a:solidFill>
                          <a:latin typeface="Poppins"/>
                        </a:defRPr>
                      </a:pPr>
                      <a:r>
                        <a:t>                    11.5.1.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11.2.2. Germany</a:t>
                      </a:r>
                    </a:p>
                  </a:txBody>
                  <a:tcPr>
                    <a:noFill/>
                    <a:lnL>
                      <a:noFill/>
                    </a:lnL>
                    <a:lnR>
                      <a:noFill/>
                    </a:lnR>
                    <a:lnT>
                      <a:noFill/>
                    </a:lnT>
                    <a:lnB>
                      <a:noFill/>
                    </a:lnB>
                  </a:tcPr>
                </a:tc>
                <a:tc>
                  <a:txBody>
                    <a:bodyPr/>
                    <a:lstStyle/>
                    <a:p>
                      <a:pPr>
                        <a:defRPr sz="1100" b="0">
                          <a:solidFill>
                            <a:srgbClr val="000000"/>
                          </a:solidFill>
                          <a:latin typeface="Poppins"/>
                        </a:defRPr>
                      </a:pPr>
                      <a:r>
                        <a:t>                    11.5.2.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11.2.3. Spain</a:t>
                      </a:r>
                    </a:p>
                  </a:txBody>
                  <a:tcPr>
                    <a:noFill/>
                    <a:lnL>
                      <a:noFill/>
                    </a:lnL>
                    <a:lnR>
                      <a:noFill/>
                    </a:lnR>
                    <a:lnT>
                      <a:noFill/>
                    </a:lnT>
                    <a:lnB>
                      <a:noFill/>
                    </a:lnB>
                  </a:tcPr>
                </a:tc>
                <a:tc>
                  <a:txBody>
                    <a:bodyPr/>
                    <a:lstStyle/>
                    <a:p>
                      <a:pPr>
                        <a:defRPr sz="1100" b="0">
                          <a:solidFill>
                            <a:srgbClr val="000000"/>
                          </a:solidFill>
                          <a:latin typeface="Poppins"/>
                        </a:defRPr>
                      </a:pPr>
                      <a:r>
                        <a:t>                    11.5.3.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11.2.4. France</a:t>
                      </a:r>
                    </a:p>
                  </a:txBody>
                  <a:tcPr>
                    <a:noFill/>
                    <a:lnL>
                      <a:noFill/>
                    </a:lnL>
                    <a:lnR>
                      <a:noFill/>
                    </a:lnR>
                    <a:lnT>
                      <a:noFill/>
                    </a:lnT>
                    <a:lnB>
                      <a:noFill/>
                    </a:lnB>
                  </a:tcPr>
                </a:tc>
                <a:tc>
                  <a:txBody>
                    <a:bodyPr/>
                    <a:lstStyle/>
                    <a:p>
                      <a:pPr>
                        <a:defRPr sz="1100" b="1">
                          <a:solidFill>
                            <a:srgbClr val="7030A0"/>
                          </a:solidFill>
                          <a:latin typeface="Poppins"/>
                        </a:defRPr>
                      </a:pPr>
                      <a:r>
                        <a:t>12.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11.2.5. Italy</a:t>
                      </a:r>
                    </a:p>
                  </a:txBody>
                  <a:tcPr>
                    <a:noFill/>
                    <a:lnL>
                      <a:noFill/>
                    </a:lnL>
                    <a:lnR>
                      <a:noFill/>
                    </a:lnR>
                    <a:lnT>
                      <a:noFill/>
                    </a:lnT>
                    <a:lnB>
                      <a:noFill/>
                    </a:lnB>
                  </a:tcPr>
                </a:tc>
                <a:tc>
                  <a:txBody>
                    <a:bodyPr/>
                    <a:lstStyle/>
                    <a:p>
                      <a:pPr>
                        <a:defRPr sz="1100" b="0">
                          <a:solidFill>
                            <a:srgbClr val="000000"/>
                          </a:solidFill>
                          <a:latin typeface="Poppins"/>
                        </a:defRPr>
                      </a:pPr>
                      <a:r>
                        <a:t>          12.1.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11.2.6. Rest of Europe</a:t>
                      </a:r>
                    </a:p>
                  </a:txBody>
                  <a:tcPr>
                    <a:noFill/>
                    <a:lnL>
                      <a:noFill/>
                    </a:lnL>
                    <a:lnR>
                      <a:noFill/>
                    </a:lnR>
                    <a:lnT>
                      <a:noFill/>
                    </a:lnT>
                    <a:lnB>
                      <a:noFill/>
                    </a:lnB>
                  </a:tcPr>
                </a:tc>
                <a:tc>
                  <a:txBody>
                    <a:bodyPr/>
                    <a:lstStyle/>
                    <a:p>
                      <a:pPr>
                        <a:defRPr sz="1100" b="0">
                          <a:solidFill>
                            <a:srgbClr val="000000"/>
                          </a:solidFill>
                          <a:latin typeface="Poppins"/>
                        </a:defRPr>
                      </a:pPr>
                      <a:r>
                        <a:t>          12.2.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11.3. Asia-Pacific (By Product Type, By Extract Source, By Application, By End User, By Distribution Channel)</a:t>
                      </a:r>
                    </a:p>
                  </a:txBody>
                  <a:tcPr>
                    <a:noFill/>
                    <a:lnL>
                      <a:noFill/>
                    </a:lnL>
                    <a:lnR>
                      <a:noFill/>
                    </a:lnR>
                    <a:lnT>
                      <a:noFill/>
                    </a:lnT>
                    <a:lnB>
                      <a:noFill/>
                    </a:lnB>
                  </a:tcPr>
                </a:tc>
                <a:tc>
                  <a:txBody>
                    <a:bodyPr/>
                    <a:lstStyle/>
                    <a:p>
                      <a:pPr>
                        <a:defRPr sz="1100" b="0">
                          <a:solidFill>
                            <a:srgbClr val="000000"/>
                          </a:solidFill>
                          <a:latin typeface="Poppins"/>
                        </a:defRPr>
                      </a:pPr>
                      <a:r>
                        <a:t>          12.3.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11.3.1. China</a:t>
                      </a:r>
                    </a:p>
                  </a:txBody>
                  <a:tcPr>
                    <a:noFill/>
                    <a:lnL>
                      <a:noFill/>
                    </a:lnL>
                    <a:lnR>
                      <a:noFill/>
                    </a:lnR>
                    <a:lnT>
                      <a:noFill/>
                    </a:lnT>
                    <a:lnB>
                      <a:noFill/>
                    </a:lnB>
                  </a:tcPr>
                </a:tc>
                <a:tc>
                  <a:txBody>
                    <a:bodyPr/>
                    <a:lstStyle/>
                    <a:p>
                      <a:pPr>
                        <a:defRPr sz="1100" b="0">
                          <a:solidFill>
                            <a:srgbClr val="000000"/>
                          </a:solidFill>
                          <a:latin typeface="Poppins"/>
                        </a:defRPr>
                      </a:pPr>
                      <a:r>
                        <a:t>          12.4.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11.3.2. India</a:t>
                      </a:r>
                    </a:p>
                  </a:txBody>
                  <a:tcPr>
                    <a:noFill/>
                    <a:lnL>
                      <a:noFill/>
                    </a:lnL>
                    <a:lnR>
                      <a:noFill/>
                    </a:lnR>
                    <a:lnT>
                      <a:noFill/>
                    </a:lnT>
                    <a:lnB>
                      <a:noFill/>
                    </a:lnB>
                  </a:tcPr>
                </a:tc>
                <a:tc>
                  <a:txBody>
                    <a:bodyPr/>
                    <a:lstStyle/>
                    <a:p>
                      <a:pPr>
                        <a:defRPr sz="1100" b="0">
                          <a:solidFill>
                            <a:srgbClr val="000000"/>
                          </a:solidFill>
                          <a:latin typeface="Poppins"/>
                        </a:defRPr>
                      </a:pPr>
                      <a:r>
                        <a:t>          12.5.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11.3.3. Japan</a:t>
                      </a:r>
                    </a:p>
                  </a:txBody>
                  <a:tcPr>
                    <a:noFill/>
                    <a:lnL>
                      <a:noFill/>
                    </a:lnL>
                    <a:lnR>
                      <a:noFill/>
                    </a:lnR>
                    <a:lnT>
                      <a:noFill/>
                    </a:lnT>
                    <a:lnB>
                      <a:noFill/>
                    </a:lnB>
                  </a:tcPr>
                </a:tc>
                <a:tc>
                  <a:txBody>
                    <a:bodyPr/>
                    <a:lstStyle/>
                    <a:p>
                      <a:pPr>
                        <a:defRPr sz="1100" b="1">
                          <a:solidFill>
                            <a:srgbClr val="7030A0"/>
                          </a:solidFill>
                          <a:latin typeface="Poppins"/>
                        </a:defRPr>
                      </a:pPr>
                      <a:r>
                        <a:t>13.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11.3.4. South Korea</a:t>
                      </a:r>
                    </a:p>
                  </a:txBody>
                  <a:tcPr>
                    <a:noFill/>
                    <a:lnL>
                      <a:noFill/>
                    </a:lnL>
                    <a:lnR>
                      <a:noFill/>
                    </a:lnR>
                    <a:lnT>
                      <a:noFill/>
                    </a:lnT>
                    <a:lnB>
                      <a:noFill/>
                    </a:lnB>
                  </a:tcPr>
                </a:tc>
                <a:tc>
                  <a:txBody>
                    <a:bodyPr/>
                    <a:lstStyle/>
                    <a:p>
                      <a:pPr>
                        <a:defRPr sz="1100" b="0">
                          <a:solidFill>
                            <a:srgbClr val="000000"/>
                          </a:solidFill>
                          <a:latin typeface="Poppins"/>
                        </a:defRPr>
                      </a:pPr>
                      <a:r>
                        <a:t>          13.1. Anklam Extrakt GmbH</a:t>
                      </a:r>
                    </a:p>
                  </a:txBody>
                  <a:tcPr>
                    <a:noFill/>
                    <a:lnL>
                      <a:noFill/>
                    </a:lnL>
                    <a:lnR>
                      <a:noFill/>
                    </a:lnR>
                    <a:lnT>
                      <a:noFill/>
                    </a:lnT>
                    <a:lnB>
                      <a:noFill/>
                    </a:lnB>
                  </a:tcPr>
                </a:tc>
              </a:tr>
              <a:tr h="322729">
                <a:tc>
                  <a:txBody>
                    <a:bodyPr/>
                    <a:lstStyle/>
                    <a:p>
                      <a:pPr>
                        <a:defRPr sz="1100" b="0">
                          <a:solidFill>
                            <a:srgbClr val="000000"/>
                          </a:solidFill>
                          <a:latin typeface="Poppins"/>
                        </a:defRPr>
                      </a:pPr>
                      <a:r>
                        <a:t>                    11.3.5. Rest of Asia Pacific</a:t>
                      </a:r>
                    </a:p>
                  </a:txBody>
                  <a:tcPr>
                    <a:noFill/>
                    <a:lnL>
                      <a:noFill/>
                    </a:lnL>
                    <a:lnR>
                      <a:noFill/>
                    </a:lnR>
                    <a:lnT>
                      <a:noFill/>
                    </a:lnT>
                    <a:lnB>
                      <a:noFill/>
                    </a:lnB>
                  </a:tcPr>
                </a:tc>
                <a:tc>
                  <a:txBody>
                    <a:bodyPr/>
                    <a:lstStyle/>
                    <a:p>
                      <a:pPr>
                        <a:defRPr sz="1100" b="0">
                          <a:solidFill>
                            <a:srgbClr val="000000"/>
                          </a:solidFill>
                          <a:latin typeface="Poppins"/>
                        </a:defRPr>
                      </a:pPr>
                      <a:r>
                        <a:t>                    13.1.1.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 Latin America (By Product Type, By Extract Source, By Application, By End User, By Distribution Channel)</a:t>
                      </a:r>
                    </a:p>
                  </a:txBody>
                  <a:tcPr>
                    <a:noFill/>
                    <a:lnL>
                      <a:noFill/>
                    </a:lnL>
                    <a:lnR>
                      <a:noFill/>
                    </a:lnR>
                    <a:lnT>
                      <a:noFill/>
                    </a:lnT>
                    <a:lnB>
                      <a:noFill/>
                    </a:lnB>
                  </a:tcPr>
                </a:tc>
                <a:tc>
                  <a:txBody>
                    <a:bodyPr/>
                    <a:lstStyle/>
                    <a:p>
                      <a:pPr>
                        <a:defRPr sz="1100" b="0">
                          <a:solidFill>
                            <a:srgbClr val="000000"/>
                          </a:solidFill>
                          <a:latin typeface="Poppins"/>
                        </a:defRPr>
                      </a:pPr>
                      <a:r>
                        <a:t>                    13.1.2. Product Portfolio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11.4.1. Brazil</a:t>
                      </a:r>
                    </a:p>
                  </a:txBody>
                  <a:tcPr>
                    <a:noFill/>
                    <a:lnL>
                      <a:noFill/>
                    </a:lnL>
                    <a:lnR>
                      <a:noFill/>
                    </a:lnR>
                    <a:lnT>
                      <a:noFill/>
                    </a:lnT>
                    <a:lnB>
                      <a:noFill/>
                    </a:lnB>
                  </a:tcPr>
                </a:tc>
                <a:tc>
                  <a:txBody>
                    <a:bodyPr/>
                    <a:lstStyle/>
                    <a:p>
                      <a:pPr>
                        <a:defRPr sz="1100" b="0">
                          <a:solidFill>
                            <a:srgbClr val="000000"/>
                          </a:solidFill>
                          <a:latin typeface="Poppins"/>
                        </a:defRPr>
                      </a:pPr>
                      <a:r>
                        <a:t>                    13.1.3. Financial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11.4.2. Mexico</a:t>
                      </a:r>
                    </a:p>
                  </a:txBody>
                  <a:tcPr>
                    <a:noFill/>
                    <a:lnL>
                      <a:noFill/>
                    </a:lnL>
                    <a:lnR>
                      <a:noFill/>
                    </a:lnR>
                    <a:lnT>
                      <a:noFill/>
                    </a:lnT>
                    <a:lnB>
                      <a:noFill/>
                    </a:lnB>
                  </a:tcPr>
                </a:tc>
                <a:tc>
                  <a:txBody>
                    <a:bodyPr/>
                    <a:lstStyle/>
                    <a:p>
                      <a:pPr>
                        <a:defRPr sz="1100" b="0">
                          <a:solidFill>
                            <a:srgbClr val="000000"/>
                          </a:solidFill>
                          <a:latin typeface="Poppins"/>
                        </a:defRPr>
                      </a:pPr>
                      <a:r>
                        <a:t>                    13.1.4. Key Developments</a:t>
                      </a:r>
                    </a:p>
                  </a:txBody>
                  <a:tcPr>
                    <a:noFill/>
                    <a:lnL>
                      <a:noFill/>
                    </a:lnL>
                    <a:lnR>
                      <a:noFill/>
                    </a:lnR>
                    <a:lnT>
                      <a:noFill/>
                    </a:lnT>
                    <a:lnB>
                      <a:noFill/>
                    </a:lnB>
                  </a:tcPr>
                </a:tc>
              </a:tr>
              <a:tr h="322736">
                <a:tc>
                  <a:txBody>
                    <a:bodyPr/>
                    <a:lstStyle/>
                    <a:p>
                      <a:pPr>
                        <a:defRPr sz="1100" b="0">
                          <a:solidFill>
                            <a:srgbClr val="000000"/>
                          </a:solidFill>
                          <a:latin typeface="Poppins"/>
                        </a:defRPr>
                      </a:pPr>
                      <a:r>
                        <a:t>                    11.4.3.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13.2. Hawlik bioimport gmbh</a:t>
                      </a:r>
                    </a:p>
                  </a:txBody>
                  <a:tcPr>
                    <a:noFill/>
                    <a:lnL>
                      <a:noFill/>
                    </a:lnL>
                    <a:lnR>
                      <a:noFill/>
                    </a:lnR>
                    <a:lnT>
                      <a:noFill/>
                    </a:lnT>
                    <a:lnB>
                      <a:noFill/>
                    </a:lnB>
                  </a:tcPr>
                </a:tc>
                <a:tc>
                  <a:txBody>
                    <a:bodyPr/>
                    <a:lstStyle/>
                    <a:p>
                      <a:pPr>
                        <a:defRPr sz="1100" b="0">
                          <a:solidFill>
                            <a:srgbClr val="000000"/>
                          </a:solidFill>
                          <a:latin typeface="Poppins"/>
                        </a:defRPr>
                      </a:pPr>
                      <a:r>
                        <a:t>          13.19. Europlant Group</a:t>
                      </a:r>
                    </a:p>
                  </a:txBody>
                  <a:tcPr>
                    <a:noFill/>
                    <a:lnL>
                      <a:noFill/>
                    </a:lnL>
                    <a:lnR>
                      <a:noFill/>
                    </a:lnR>
                    <a:lnT>
                      <a:noFill/>
                    </a:lnT>
                    <a:lnB>
                      <a:noFill/>
                    </a:lnB>
                  </a:tcPr>
                </a:tc>
              </a:tr>
              <a:tr h="322729">
                <a:tc>
                  <a:txBody>
                    <a:bodyPr/>
                    <a:lstStyle/>
                    <a:p>
                      <a:pPr>
                        <a:defRPr sz="1100" b="0">
                          <a:solidFill>
                            <a:srgbClr val="000000"/>
                          </a:solidFill>
                          <a:latin typeface="Poppins"/>
                        </a:defRPr>
                      </a:pPr>
                      <a:r>
                        <a:t>          13.3. Bösch Boden Spies GmbH &amp; Co. KG</a:t>
                      </a:r>
                    </a:p>
                  </a:txBody>
                  <a:tcPr>
                    <a:noFill/>
                    <a:lnL>
                      <a:noFill/>
                    </a:lnL>
                    <a:lnR>
                      <a:noFill/>
                    </a:lnR>
                    <a:lnT>
                      <a:noFill/>
                    </a:lnT>
                    <a:lnB>
                      <a:noFill/>
                    </a:lnB>
                  </a:tcPr>
                </a:tc>
                <a:tc>
                  <a:txBody>
                    <a:bodyPr/>
                    <a:lstStyle/>
                    <a:p>
                      <a:pPr>
                        <a:defRPr sz="1100" b="0">
                          <a:solidFill>
                            <a:srgbClr val="000000"/>
                          </a:solidFill>
                          <a:latin typeface="Poppins"/>
                        </a:defRPr>
                      </a:pPr>
                      <a:r>
                        <a:t>          13.20. Kräuter Mix</a:t>
                      </a:r>
                    </a:p>
                  </a:txBody>
                  <a:tcPr>
                    <a:noFill/>
                    <a:lnL>
                      <a:noFill/>
                    </a:lnL>
                    <a:lnR>
                      <a:noFill/>
                    </a:lnR>
                    <a:lnT>
                      <a:noFill/>
                    </a:lnT>
                    <a:lnB>
                      <a:noFill/>
                    </a:lnB>
                  </a:tcPr>
                </a:tc>
              </a:tr>
              <a:tr h="322729">
                <a:tc>
                  <a:txBody>
                    <a:bodyPr/>
                    <a:lstStyle/>
                    <a:p>
                      <a:pPr>
                        <a:defRPr sz="1100" b="0">
                          <a:solidFill>
                            <a:srgbClr val="000000"/>
                          </a:solidFill>
                          <a:latin typeface="Poppins"/>
                        </a:defRPr>
                      </a:pPr>
                      <a:r>
                        <a:t>          13.4. Gehrlicher Pharma­­zeutische Ex­trakte GmbH</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13.5. HERBAL CREATIONS</a:t>
                      </a:r>
                    </a:p>
                  </a:txBody>
                  <a:tcPr>
                    <a:noFill/>
                    <a:lnL>
                      <a:noFill/>
                    </a:lnL>
                    <a:lnR>
                      <a:noFill/>
                    </a:lnR>
                    <a:lnT>
                      <a:noFill/>
                    </a:lnT>
                    <a:lnB>
                      <a:noFill/>
                    </a:lnB>
                  </a:tcPr>
                </a:tc>
                <a:tc>
                  <a:txBody>
                    <a:bodyPr/>
                    <a:lstStyle/>
                    <a:p>
                      <a:pPr>
                        <a:defRPr sz="1100" b="1">
                          <a:solidFill>
                            <a:srgbClr val="7030A0"/>
                          </a:solidFill>
                          <a:latin typeface="Poppins"/>
                        </a:defRPr>
                      </a:pPr>
                      <a:r>
                        <a:t>14.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13.6. WEECO Pharma GmbH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13.7. Dr. Willmar Schwabe GmbH &amp; Co. KG</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13.8. Dr. Spiller GmbH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13.9. KD Pharma</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13.10. Kerry Group</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13.11. Archer Daniels Midland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13.12. Biomed Ingredients GmbH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13.13. MartinBauer Group</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13.14. Finzelberg GmbH &amp; Co. KG</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13.15. Josh Naturals GmbH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13.16. Destilla GmbH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13.17. Möller Pharma GmbH</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13.18. Aromaplant GmbH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GERMAN EXTRACT-BASED MAGISTRALS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